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7" r:id="rId3"/>
    <p:sldId id="273" r:id="rId4"/>
    <p:sldId id="258" r:id="rId5"/>
    <p:sldId id="332" r:id="rId6"/>
    <p:sldId id="333" r:id="rId7"/>
    <p:sldId id="334" r:id="rId8"/>
    <p:sldId id="270" r:id="rId9"/>
    <p:sldId id="269" r:id="rId10"/>
    <p:sldId id="268" r:id="rId11"/>
    <p:sldId id="321" r:id="rId12"/>
    <p:sldId id="335" r:id="rId13"/>
    <p:sldId id="336" r:id="rId14"/>
    <p:sldId id="337" r:id="rId15"/>
    <p:sldId id="352" r:id="rId16"/>
    <p:sldId id="353" r:id="rId17"/>
    <p:sldId id="354" r:id="rId18"/>
    <p:sldId id="275" r:id="rId19"/>
    <p:sldId id="276" r:id="rId20"/>
    <p:sldId id="277" r:id="rId21"/>
    <p:sldId id="338" r:id="rId22"/>
    <p:sldId id="265" r:id="rId23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59"/>
        <p:guide pos="384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tags" Target="tags/tag87.xml" /><Relationship Id="rId25" Type="http://schemas.openxmlformats.org/officeDocument/2006/relationships/presProps" Target="presProps.xml" /><Relationship Id="rId26" Type="http://schemas.openxmlformats.org/officeDocument/2006/relationships/viewProps" Target="viewProps.xml" /><Relationship Id="rId27" Type="http://schemas.openxmlformats.org/officeDocument/2006/relationships/theme" Target="theme/theme1.xml" /><Relationship Id="rId28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8.xml" /><Relationship Id="rId2" Type="http://schemas.openxmlformats.org/officeDocument/2006/relationships/tags" Target="../tags/tag49.xml" /><Relationship Id="rId3" Type="http://schemas.openxmlformats.org/officeDocument/2006/relationships/tags" Target="../tags/tag50.xml" /><Relationship Id="rId4" Type="http://schemas.openxmlformats.org/officeDocument/2006/relationships/tags" Target="../tags/tag51.xml" /><Relationship Id="rId5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2.xml" /><Relationship Id="rId2" Type="http://schemas.openxmlformats.org/officeDocument/2006/relationships/tags" Target="../tags/tag53.xml" /><Relationship Id="rId3" Type="http://schemas.openxmlformats.org/officeDocument/2006/relationships/tags" Target="../tags/tag54.xml" /><Relationship Id="rId4" Type="http://schemas.openxmlformats.org/officeDocument/2006/relationships/tags" Target="../tags/tag55.xml" /><Relationship Id="rId5" Type="http://schemas.openxmlformats.org/officeDocument/2006/relationships/tags" Target="../tags/tag56.xml" /><Relationship Id="rId6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.xml" /><Relationship Id="rId2" Type="http://schemas.openxmlformats.org/officeDocument/2006/relationships/tags" Target="../tags/tag7.xml" /><Relationship Id="rId3" Type="http://schemas.openxmlformats.org/officeDocument/2006/relationships/tags" Target="../tags/tag8.xml" /><Relationship Id="rId4" Type="http://schemas.openxmlformats.org/officeDocument/2006/relationships/tags" Target="../tags/tag9.xml" /><Relationship Id="rId5" Type="http://schemas.openxmlformats.org/officeDocument/2006/relationships/tags" Target="../tags/tag10.xml" /><Relationship Id="rId6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.xml" /><Relationship Id="rId2" Type="http://schemas.openxmlformats.org/officeDocument/2006/relationships/tags" Target="../tags/tag12.xml" /><Relationship Id="rId3" Type="http://schemas.openxmlformats.org/officeDocument/2006/relationships/tags" Target="../tags/tag13.xml" /><Relationship Id="rId4" Type="http://schemas.openxmlformats.org/officeDocument/2006/relationships/tags" Target="../tags/tag14.xml" /><Relationship Id="rId5" Type="http://schemas.openxmlformats.org/officeDocument/2006/relationships/tags" Target="../tags/tag15.xml" /><Relationship Id="rId6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6.xml" /><Relationship Id="rId2" Type="http://schemas.openxmlformats.org/officeDocument/2006/relationships/tags" Target="../tags/tag17.xml" /><Relationship Id="rId3" Type="http://schemas.openxmlformats.org/officeDocument/2006/relationships/tags" Target="../tags/tag18.xml" /><Relationship Id="rId4" Type="http://schemas.openxmlformats.org/officeDocument/2006/relationships/tags" Target="../tags/tag19.xml" /><Relationship Id="rId5" Type="http://schemas.openxmlformats.org/officeDocument/2006/relationships/tags" Target="../tags/tag20.xml" /><Relationship Id="rId6" Type="http://schemas.openxmlformats.org/officeDocument/2006/relationships/tags" Target="../tags/tag21.xml" /><Relationship Id="rId7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.xml" /><Relationship Id="rId2" Type="http://schemas.openxmlformats.org/officeDocument/2006/relationships/tags" Target="../tags/tag23.xml" /><Relationship Id="rId3" Type="http://schemas.openxmlformats.org/officeDocument/2006/relationships/tags" Target="../tags/tag24.xml" /><Relationship Id="rId4" Type="http://schemas.openxmlformats.org/officeDocument/2006/relationships/tags" Target="../tags/tag25.xml" /><Relationship Id="rId5" Type="http://schemas.openxmlformats.org/officeDocument/2006/relationships/tags" Target="../tags/tag26.xml" /><Relationship Id="rId6" Type="http://schemas.openxmlformats.org/officeDocument/2006/relationships/tags" Target="../tags/tag27.xml" /><Relationship Id="rId7" Type="http://schemas.openxmlformats.org/officeDocument/2006/relationships/tags" Target="../tags/tag28.xml" /><Relationship Id="rId8" Type="http://schemas.openxmlformats.org/officeDocument/2006/relationships/tags" Target="../tags/tag29.xml" /><Relationship Id="rId9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0.xml" /><Relationship Id="rId2" Type="http://schemas.openxmlformats.org/officeDocument/2006/relationships/tags" Target="../tags/tag31.xml" /><Relationship Id="rId3" Type="http://schemas.openxmlformats.org/officeDocument/2006/relationships/tags" Target="../tags/tag32.xml" /><Relationship Id="rId4" Type="http://schemas.openxmlformats.org/officeDocument/2006/relationships/tags" Target="../tags/tag33.xml" /><Relationship Id="rId5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4.xml" /><Relationship Id="rId2" Type="http://schemas.openxmlformats.org/officeDocument/2006/relationships/tags" Target="../tags/tag35.xml" /><Relationship Id="rId3" Type="http://schemas.openxmlformats.org/officeDocument/2006/relationships/tags" Target="../tags/tag36.xml" /><Relationship Id="rId4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7.xml" /><Relationship Id="rId2" Type="http://schemas.openxmlformats.org/officeDocument/2006/relationships/tags" Target="../tags/tag38.xml" /><Relationship Id="rId3" Type="http://schemas.openxmlformats.org/officeDocument/2006/relationships/tags" Target="../tags/tag39.xml" /><Relationship Id="rId4" Type="http://schemas.openxmlformats.org/officeDocument/2006/relationships/tags" Target="../tags/tag40.xml" /><Relationship Id="rId5" Type="http://schemas.openxmlformats.org/officeDocument/2006/relationships/tags" Target="../tags/tag41.xml" /><Relationship Id="rId6" Type="http://schemas.openxmlformats.org/officeDocument/2006/relationships/tags" Target="../tags/tag42.xml" /><Relationship Id="rId7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3.xml" /><Relationship Id="rId2" Type="http://schemas.openxmlformats.org/officeDocument/2006/relationships/tags" Target="../tags/tag44.xml" /><Relationship Id="rId3" Type="http://schemas.openxmlformats.org/officeDocument/2006/relationships/tags" Target="../tags/tag45.xml" /><Relationship Id="rId4" Type="http://schemas.openxmlformats.org/officeDocument/2006/relationships/tags" Target="../tags/tag46.xml" /><Relationship Id="rId5" Type="http://schemas.openxmlformats.org/officeDocument/2006/relationships/tags" Target="../tags/tag47.xml" /><Relationship Id="rId6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8" name="直接连接符 7"/>
          <p:cNvCxnSpPr/>
          <p:nvPr/>
        </p:nvCxnSpPr>
        <p:spPr>
          <a:xfrm flipH="1">
            <a:off x="0" y="6775020"/>
            <a:ext cx="12192000" cy="0"/>
          </a:xfrm>
          <a:prstGeom prst="line">
            <a:avLst/>
          </a:prstGeom>
          <a:ln w="12700">
            <a:solidFill>
              <a:srgbClr val="E2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-1" y="152938"/>
            <a:ext cx="12192000" cy="36000"/>
          </a:xfrm>
          <a:prstGeom prst="rect">
            <a:avLst/>
          </a:prstGeom>
          <a:solidFill>
            <a:srgbClr val="E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13060" y="6584895"/>
            <a:ext cx="12209381" cy="128253"/>
          </a:xfrm>
          <a:prstGeom prst="rect">
            <a:avLst/>
          </a:prstGeom>
          <a:solidFill>
            <a:srgbClr val="E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87376" y="385765"/>
            <a:ext cx="11104563" cy="6029325"/>
          </a:xfrm>
        </p:spPr>
        <p:txBody>
          <a:bodyPr>
            <a:normAutofit/>
          </a:bodyPr>
          <a:lstStyle>
            <a:lvl1pPr marL="0" indent="720090" algn="just">
              <a:lnSpc>
                <a:spcPct val="100000"/>
              </a:lnSpc>
              <a:spcBef>
                <a:spcPct val="0"/>
              </a:spcBef>
              <a:buFontTx/>
              <a:buNone/>
              <a:defRPr sz="28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342900" indent="424180" algn="just">
              <a:lnSpc>
                <a:spcPct val="100000"/>
              </a:lnSpc>
              <a:buFontTx/>
              <a:buNone/>
              <a:defRPr sz="1950" b="1">
                <a:latin typeface="宋体" panose="02010600030101010101" pitchFamily="2" charset="-122"/>
                <a:ea typeface="宋体" panose="02010600030101010101" pitchFamily="2" charset="-122"/>
              </a:defRPr>
            </a:lvl2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 spd="med">
    <p:split orient="vert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tags" Target="../tags/tag57.xml" /><Relationship Id="rId14" Type="http://schemas.openxmlformats.org/officeDocument/2006/relationships/tags" Target="../tags/tag58.xml" /><Relationship Id="rId15" Type="http://schemas.openxmlformats.org/officeDocument/2006/relationships/tags" Target="../tags/tag59.xml" /><Relationship Id="rId16" Type="http://schemas.openxmlformats.org/officeDocument/2006/relationships/tags" Target="../tags/tag60.xml" /><Relationship Id="rId17" Type="http://schemas.openxmlformats.org/officeDocument/2006/relationships/tags" Target="../tags/tag61.xml" /><Relationship Id="rId18" Type="http://schemas.openxmlformats.org/officeDocument/2006/relationships/image" Target="file:///D:\qq&#25991;&#20214;\712321467\Image\C2C\Image2\%7b75232B38-A165-1FB7-499C-2E1C792CACB5%7d.png" TargetMode="External" /><Relationship Id="rId19" Type="http://schemas.openxmlformats.org/officeDocument/2006/relationships/image" Target="../media/image1.png" /><Relationship Id="rId2" Type="http://schemas.openxmlformats.org/officeDocument/2006/relationships/slideLayout" Target="../slideLayouts/slideLayout2.xml" /><Relationship Id="rId20" Type="http://schemas.openxmlformats.org/officeDocument/2006/relationships/tags" Target="../tags/tag62.xml" /><Relationship Id="rId21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9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  <p:custDataLst>
      <p:tags r:id="rId2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63.xml" /><Relationship Id="rId3" Type="http://schemas.openxmlformats.org/officeDocument/2006/relationships/tags" Target="../tags/tag64.xml" /><Relationship Id="rId4" Type="http://schemas.openxmlformats.org/officeDocument/2006/relationships/image" Target="../media/image2.png" /><Relationship Id="rId5" Type="http://schemas.openxmlformats.org/officeDocument/2006/relationships/tags" Target="../tags/tag65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4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5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6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7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8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9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80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81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8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8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66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84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85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png" /><Relationship Id="rId3" Type="http://schemas.openxmlformats.org/officeDocument/2006/relationships/image" Target="../media/image3.png" /><Relationship Id="rId4" Type="http://schemas.openxmlformats.org/officeDocument/2006/relationships/tags" Target="../tags/tag86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67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68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69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0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tags" Target="../tags/tag73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0" y="-262890"/>
            <a:ext cx="9799320" cy="1202055"/>
          </a:xfrm>
        </p:spPr>
        <p:txBody>
          <a:bodyPr/>
          <a:lstStyle/>
          <a:p>
            <a:r>
              <a:rPr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2023高考作文</a:t>
            </a:r>
            <a:r>
              <a:rPr lang="zh-CN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热点素材运用示例</a:t>
            </a:r>
            <a:endParaRPr lang="zh-CN" sz="4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6340" y="1627505"/>
            <a:ext cx="9799320" cy="3632835"/>
          </a:xfrm>
        </p:spPr>
        <p:txBody>
          <a:bodyPr>
            <a:noAutofit/>
          </a:bodyPr>
          <a:lstStyle/>
          <a:p>
            <a:r>
              <a:rPr lang="zh-CN" altLang="en-US" sz="4000" b="1">
                <a:solidFill>
                  <a:srgbClr val="00B050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淄博浓浓烟火气，最抚孤独凡人心</a:t>
            </a:r>
            <a:endParaRPr lang="zh-CN" altLang="en-US" sz="4000" b="1">
              <a:solidFill>
                <a:srgbClr val="00B050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  <a:p>
            <a:r>
              <a:rPr lang="zh-CN" altLang="en-US" sz="4000" b="1">
                <a:solidFill>
                  <a:srgbClr val="002060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2023“淄博烧烤”火出圈</a:t>
            </a:r>
            <a:endParaRPr lang="zh-CN" altLang="en-US" sz="4000" b="1">
              <a:solidFill>
                <a:srgbClr val="002060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  <a:p>
            <a:r>
              <a:rPr lang="zh-CN" altLang="en-US" sz="4000" b="1">
                <a:solidFill>
                  <a:srgbClr val="002060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最接地气作文素材</a:t>
            </a:r>
            <a:endParaRPr lang="zh-CN" altLang="en-US" sz="4000" b="1">
              <a:solidFill>
                <a:srgbClr val="002060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  <a:p>
            <a:r>
              <a:rPr lang="zh-CN" altLang="en-US" sz="4000" b="1">
                <a:solidFill>
                  <a:srgbClr val="FF0000"/>
                </a:solidFill>
                <a:latin typeface="微软雅黑" panose="020b0503020204020204" charset="-122"/>
                <a:ea typeface="微软雅黑"/>
                <a:cs typeface="微软雅黑" panose="020b0503020204020204" charset="-122"/>
              </a:rPr>
              <a:t>主题角度+素材集锦+作文链接</a:t>
            </a:r>
            <a:endParaRPr lang="zh-CN" altLang="en-US" sz="4000" b="1">
              <a:solidFill>
                <a:srgbClr val="FF0000"/>
              </a:solidFill>
              <a:latin typeface="微软雅黑" panose="020b0503020204020204" charset="-122"/>
              <a:ea typeface="微软雅黑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607060"/>
            <a:ext cx="10885805" cy="5642610"/>
          </a:xfrm>
        </p:spPr>
        <p:txBody>
          <a:bodyPr/>
          <a:lstStyle/>
          <a:p>
            <a:pPr algn="l">
              <a:buClrTx/>
              <a:buSzTx/>
            </a:pPr>
            <a:r>
              <a:rPr lang="zh-CN" altLang="en-US" sz="2800">
                <a:solidFill>
                  <a:srgbClr val="FF0000"/>
                </a:solidFill>
                <a:highlight>
                  <a:srgbClr val="00FF00"/>
                </a:highlight>
              </a:rPr>
              <a:t> 观点六：中国人对于烧烤文化有着深厚且特殊的情结 </a:t>
            </a:r>
            <a:endParaRPr lang="zh-CN" altLang="en-US" sz="2800">
              <a:solidFill>
                <a:srgbClr val="FF0000"/>
              </a:solidFill>
              <a:highlight>
                <a:srgbClr val="00FF00"/>
              </a:highlight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 示例：</a:t>
            </a:r>
            <a:r>
              <a:rPr lang="zh-CN" altLang="en-US" sz="2400">
                <a:solidFill>
                  <a:schemeClr val="tx1"/>
                </a:solidFill>
              </a:rPr>
              <a:t>“世界上没有什么事是一顿烧烤不能解决的。如果有，那就两顿。”这句名言虽然更多的是段子，但其背后却蕴含着中国人对于烧烤文化的特殊情结。人间烟火气，最抚凡人心。在那觥筹交错的烧烤摊上，人们推杯换盏间，那冒着油花，滋滋作响的肉串不仅展现普通中国人关于“美食”的文化记忆，而且让我们透过烟火气读懂彼此相通的精神世界。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221615"/>
            <a:ext cx="11160125" cy="6362065"/>
          </a:xfrm>
        </p:spPr>
        <p:txBody>
          <a:bodyPr>
            <a:normAutofit/>
          </a:bodyPr>
          <a:lstStyle/>
          <a:p>
            <a:pPr algn="l"/>
            <a:r>
              <a:rPr lang="zh-CN" altLang="en-US" sz="2400">
                <a:solidFill>
                  <a:srgbClr val="FF0000"/>
                </a:solidFill>
                <a:highlight>
                  <a:srgbClr val="00FF00"/>
                </a:highlight>
              </a:rPr>
              <a:t>四 素材积累</a:t>
            </a:r>
            <a:endParaRPr lang="zh-CN" altLang="en-US" sz="2400">
              <a:solidFill>
                <a:srgbClr val="FF0000"/>
              </a:solidFill>
              <a:highlight>
                <a:srgbClr val="00FF00"/>
              </a:highlight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1.人间烟火味，最抚凡人心。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2.静水流深，方能致远。  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3.原来车水马龙才是国泰民安。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小炉子代表温度、小饼代表包容、小葱代表豪爽，文化意蕴的强“显示度”可见一斑。 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4.凛冬总会过去，春天就快到来。升腾的“烟火气”与洋溢的“忙碌劲儿”寄寓新的愿景：一切都会越来越好。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414655"/>
            <a:ext cx="11160125" cy="6362065"/>
          </a:xfrm>
        </p:spPr>
        <p:txBody>
          <a:bodyPr>
            <a:normAutofit/>
          </a:bodyPr>
          <a:lstStyle/>
          <a:p>
            <a:pPr algn="l"/>
            <a:r>
              <a:rPr lang="zh-CN" altLang="en-US" sz="2400">
                <a:solidFill>
                  <a:schemeClr val="tx1"/>
                </a:solidFill>
              </a:rPr>
              <a:t>5.“小串+小饼+大葱”三位一体的“灵魂”吃法，是地域文化赋予一方美味的鲜明个性，亦是助推其走向更广阔舞台的独特优势。  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6.美食天生具备“网红”体质，若加以有效利用则可事半功倍。  如果说先天优势难以比拟，那后续的培育之法或可提供“他山之石”。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7.四方食事，不过一碗人间烟火。对普通百姓，烟火气是家人团坐，灯火可亲；是国泰民丰，岁月安好。一个有温度的城市，离不开大街小巷浓浓的烟火味。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221615"/>
            <a:ext cx="11160125" cy="6362065"/>
          </a:xfrm>
        </p:spPr>
        <p:txBody>
          <a:bodyPr>
            <a:normAutofit/>
          </a:bodyPr>
          <a:lstStyle/>
          <a:p>
            <a:pPr algn="l"/>
            <a:r>
              <a:rPr lang="zh-CN" altLang="en-US" sz="2400">
                <a:solidFill>
                  <a:schemeClr val="tx1"/>
                </a:solidFill>
              </a:rPr>
              <a:t>8.市井长巷，聚拢来是烟火，摊开来是人间。“烟火气”，是百姓心目中的美好生活，是国家“时时放心不下”的民生，也是每个人可以尽己所能添加的“薪火”。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9.新时代的阳光已照进大地，回望过去，一叶轻舟已过万重山峦；展望未来，百舸争流，奋楫者已在全力向前。当这一轮的烟火气加速升腾，我们心生欢喜，期待遇见春暖花开！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10.希望田野挥毫耕耘画卷，工厂车间奏响忙碌乐章；莘莘学子勤奋攻读，滚滚车流奔腾不停；烟火气升腾，奋斗歌嘹亮。奋进的春天，中国春潮涌动，春节经济开门红，浪漫经济再登场。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烟火气，正是中国普通人的生活哲学。 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221615"/>
            <a:ext cx="11160125" cy="6362065"/>
          </a:xfrm>
        </p:spPr>
        <p:txBody>
          <a:bodyPr>
            <a:normAutofit/>
          </a:bodyPr>
          <a:lstStyle/>
          <a:p>
            <a:pPr algn="l"/>
            <a:endParaRPr lang="zh-CN" altLang="en-US" sz="2400">
              <a:solidFill>
                <a:srgbClr val="FF0000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11. 从“网红局长”贺娇龙红衣策马带火新疆昭通，到影视剧《狂飙》赋能取景地广东江门文旅一路跃进，再到烧烤成为山东淄博这座历史名城的亮丽名片，总有一条独特的“进阶之路”契合一方水土的文化特质、助力一座城市的经济发展。 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221615"/>
            <a:ext cx="11160125" cy="6362065"/>
          </a:xfrm>
        </p:spPr>
        <p:txBody>
          <a:bodyPr>
            <a:normAutofit/>
          </a:bodyPr>
          <a:lstStyle/>
          <a:p>
            <a:pPr algn="l"/>
            <a:endParaRPr lang="zh-CN" altLang="en-US" sz="2400">
              <a:solidFill>
                <a:srgbClr val="FF0000"/>
              </a:solidFill>
              <a:highlight>
                <a:srgbClr val="00FF00"/>
              </a:highlight>
            </a:endParaRPr>
          </a:p>
          <a:p>
            <a:pPr algn="l"/>
            <a:r>
              <a:rPr lang="zh-CN" altLang="en-US" sz="2400">
                <a:solidFill>
                  <a:srgbClr val="FF0000"/>
                </a:solidFill>
                <a:highlight>
                  <a:srgbClr val="00FF00"/>
                </a:highlight>
              </a:rPr>
              <a:t> 五 原创考题</a:t>
            </a:r>
            <a:endParaRPr lang="zh-CN" altLang="en-US" sz="2400">
              <a:solidFill>
                <a:srgbClr val="FF0000"/>
              </a:solidFill>
              <a:highlight>
                <a:srgbClr val="00FF00"/>
              </a:highlight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阅读下面的材料，根据要求作文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近日，凭着“烤炉+小饼+蘸料”的烧烤灵魂“三件套”，淄博烧烤在社交媒体上突然爆火，特别是在周末，各大平台上出现了“大学生组团到淄博撸串”“坐高铁去淄博撸串”，甚至五一长假前，淄博文旅局发布了《致广大游客朋友的一封信》，真诚提示旅行风险，劝导游客错峰出行，实现最佳出行体验等相关话题，引起了广泛的讨论和热议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阅读上面材料，你有什么思考和看法，结合自己的体验写一篇不低于800字的作文。题目自拟，立意自定。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221615"/>
            <a:ext cx="11160125" cy="6362065"/>
          </a:xfrm>
        </p:spPr>
        <p:txBody>
          <a:bodyPr>
            <a:normAutofit/>
          </a:bodyPr>
          <a:lstStyle/>
          <a:p>
            <a:pPr algn="l"/>
            <a:r>
              <a:rPr lang="zh-CN" altLang="en-US" sz="2400">
                <a:solidFill>
                  <a:srgbClr val="FF0000"/>
                </a:solidFill>
                <a:highlight>
                  <a:srgbClr val="00FF00"/>
                </a:highlight>
              </a:rPr>
              <a:t>参考立意及标题</a:t>
            </a:r>
            <a:endParaRPr lang="zh-CN" altLang="en-US" sz="2400">
              <a:solidFill>
                <a:srgbClr val="FF0000"/>
              </a:solidFill>
              <a:highlight>
                <a:srgbClr val="00FF00"/>
              </a:highlight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燃旺人间“烟火气”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一根烤串何以香飘千里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复苏向“暖” 活力释放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浓浓“烟火气”最是暖人心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赋能铸魂，文化濡养一座城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中国味道，不过一碗人间烟火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让我们的城市更具底蕴和魅力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在“烟火气”中眺望美好生活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221615"/>
            <a:ext cx="11160125" cy="6362065"/>
          </a:xfrm>
        </p:spPr>
        <p:txBody>
          <a:bodyPr>
            <a:normAutofit lnSpcReduction="10000"/>
          </a:bodyPr>
          <a:lstStyle/>
          <a:p>
            <a:pPr algn="l"/>
            <a:r>
              <a:rPr lang="zh-CN" altLang="en-US" sz="2400">
                <a:solidFill>
                  <a:srgbClr val="FF0000"/>
                </a:solidFill>
              </a:rPr>
              <a:t>优秀例文</a:t>
            </a:r>
            <a:endParaRPr lang="zh-CN" altLang="en-US" sz="2400">
              <a:solidFill>
                <a:srgbClr val="FF0000"/>
              </a:solidFill>
            </a:endParaRPr>
          </a:p>
          <a:p>
            <a:pPr algn="ctr"/>
            <a:r>
              <a:rPr lang="zh-CN" altLang="en-US" sz="2400">
                <a:solidFill>
                  <a:schemeClr val="tx1"/>
                </a:solidFill>
              </a:rPr>
              <a:t>淄博烧烤火出圈的启示</a:t>
            </a:r>
            <a:endParaRPr lang="zh-CN" altLang="en-US" sz="2400">
              <a:solidFill>
                <a:schemeClr val="tx1"/>
              </a:solidFill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</a:rPr>
              <a:t> 一桌一炭炉、一餐一烧烤，闻着氤氲的肉串香气，听着滋滋作响的美妙声音，尝着别有风味的多样食材……近期，“淄博烧烤”借助社交平台迅速“出圈”，吸引来自全国各地的游客打卡体验。线上“流量”带来的线下“留量”有多大？来自铁路部门的数据显示，仅3月5日，淄博站的到达旅客就有21655人次、发送旅客有26303人次，其中发送量一度创下近3年来单日最高纪录。蜂拥而至、一座难求或是对这一美食圈“新晋顶流”的最准确形容。有必要思考，淄博烧烤延续“高光时刻”的秘诀是什么？可否形成可复制可推广的先进经验？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开头进行背景介绍，近期，“淄博烧烤”借助社交平台迅速“出圈”，吸引来自全国各地的游客打卡体验。接着列举数据，说明其火爆程度。段末提出问题，引出主题，有必要思考，淄博烧烤延续“高光时刻”的秘诀是什么？可否形成可复制可推广的先进经验？】 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414655"/>
            <a:ext cx="11160125" cy="6362065"/>
          </a:xfrm>
        </p:spPr>
        <p:txBody>
          <a:bodyPr>
            <a:normAutofit lnSpcReduction="10000"/>
          </a:bodyPr>
          <a:lstStyle/>
          <a:p>
            <a:pPr algn="l"/>
            <a:r>
              <a:rPr lang="zh-CN" altLang="en-US" sz="2400">
                <a:solidFill>
                  <a:schemeClr val="tx1"/>
                </a:solidFill>
              </a:rPr>
              <a:t>“烟火气，正是中国普通人的生活哲学”，必须承认的是，美食天生具备“网红”体质，若加以有效利用则可事半功倍。</a:t>
            </a:r>
            <a:r>
              <a:rPr lang="zh-CN" altLang="en-US" sz="2400">
                <a:solidFill>
                  <a:srgbClr val="FF0000"/>
                </a:solidFill>
              </a:rPr>
              <a:t>【分论点一】</a:t>
            </a:r>
            <a:r>
              <a:rPr lang="zh-CN" altLang="en-US" sz="2400">
                <a:solidFill>
                  <a:schemeClr val="tx1"/>
                </a:solidFill>
              </a:rPr>
              <a:t>以淄博烧烤为例，“小串+小饼+大葱”三位一体的“灵魂”吃法，是地域文化赋予一方美味的鲜明个性，亦是助推其走向更广阔舞台的独特优势。据淄博当地人讲，小炉子代表温度、小饼代表包容、小葱代表豪爽，文化意蕴的强“显示度”可见一斑。当前部分城市苦于“千篇一律”“形象扁平”，在此背景下，凭一方美味及其背后的地域文化走红的淄博烧烤，怎能不收获食客的格外喜爱？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【对比分析、回扣分论点。段末对比部分城市苦于“千篇一律”“形象扁平”，凭一方美味及其背后的地域文化走红的淄博烧烤，怎能不收获食客的格外喜爱。】   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414655"/>
            <a:ext cx="11160125" cy="56426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>
                <a:solidFill>
                  <a:schemeClr val="tx1"/>
                </a:solidFill>
                <a:sym typeface="+mn-ea"/>
              </a:rPr>
              <a:t> 如果说先天优势难以比拟，那后续的培育之法或可提供“他山之石”。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【分论点二</a:t>
            </a:r>
            <a:r>
              <a:rPr lang="zh-CN" altLang="en-US" sz="2400">
                <a:solidFill>
                  <a:schemeClr val="tx1"/>
                </a:solidFill>
                <a:sym typeface="+mn-ea"/>
              </a:rPr>
              <a:t>】淄博烧烤“出圈”后，当地政府借势出招，诸如举办首届淄博烧烤名店“金炉奖”推荐活动、发布淄博烧烤地图、推出21条“淄博烧烤”公交专线……一系列便民利民举措不仅收获了网友的一致好评，更为当地经济发展带来了实实在在的“真金白银”。此外，更有不少网友通过人民网“领导留言板”积极建言献策，以期为淄博烧烤行业健康发展贡献一份力量。“爆红”变“长红”，各方力量的一路同行与温暖守护是重要法宝。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【分论点二、列举措施、提出对策。“爆红”变“长红”，各方力量的一路同行与温暖守护是重要法宝。】   </a:t>
            </a:r>
            <a:endParaRPr lang="zh-CN" altLang="en-US" sz="2400">
              <a:solidFill>
                <a:srgbClr val="FF0000"/>
              </a:solidFill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2885" y="302895"/>
            <a:ext cx="11746865" cy="5642610"/>
          </a:xfrm>
        </p:spPr>
        <p:txBody>
          <a:bodyPr>
            <a:normAutofit lnSpcReduction="20000"/>
          </a:bodyPr>
          <a:lstStyle/>
          <a:p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</a:rPr>
              <a:t>一  新闻事件</a:t>
            </a:r>
            <a:endParaRPr lang="zh-CN" altLang="en-US" sz="240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近日，凭着“烤炉+小饼+蘸料”的烧烤灵魂“三件套”，淄博烧烤在社交媒体上突然爆火，特别是在周末，各大平台上出现了“大学生组团到淄博撸串”、“坐高铁去淄博撸串”等相关话题，引起了广泛的讨论和热议。</a:t>
            </a:r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网上还流传着这样一个段子：“山东的大学生，一部分在泰安爬泰山，一部分去济南看趵突泉，一部分到青岛蹦迪，还有一大半去淄博吃烧烤。”“满车厢的大学生，空气中都是孜然味”。</a:t>
            </a:r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一场烧烤热潮带动一个城，各地大学生纷纷涌向淄博，有人调侃说，“上次淄博这么热闹还是在齐国”。据淄博当地媒体报道，近期淄博火车站一日到发5万人次左右，创下近三年来最高纪录，而其中大部分人都是前来品尝淄博烧烤的游客。不少经验丰富的山东大学生们已经掌握了前往淄博品尝美食的攻略，只需花费200元左右就能乘车往返，领略当地美食的魅力。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607060"/>
            <a:ext cx="11160125" cy="5642610"/>
          </a:xfrm>
        </p:spPr>
        <p:txBody>
          <a:bodyPr>
            <a:normAutofit lnSpcReduction="20000"/>
          </a:bodyPr>
          <a:lstStyle/>
          <a:p>
            <a:r>
              <a:rPr lang="zh-CN" altLang="en-US" sz="2400">
                <a:solidFill>
                  <a:schemeClr val="tx1"/>
                </a:solidFill>
              </a:rPr>
              <a:t> 从“网红局长”贺娇龙红衣策马带火新疆昭通，到影视剧《狂飙》赋能取景地广东江门文旅一路跃进，再到烧烤成为山东淄博这座历史名城的亮丽名片，总有一条独特的“进阶之路”契合一方水土的文化特质、助力一座城市的经济发展。</a:t>
            </a:r>
            <a:r>
              <a:rPr lang="zh-CN" altLang="en-US" sz="2400">
                <a:solidFill>
                  <a:srgbClr val="FF0000"/>
                </a:solidFill>
              </a:rPr>
              <a:t>【举例论证】</a:t>
            </a:r>
            <a:r>
              <a:rPr lang="zh-CN" altLang="en-US" sz="2400">
                <a:solidFill>
                  <a:schemeClr val="tx1"/>
                </a:solidFill>
              </a:rPr>
              <a:t>向着春天出发，当前抢先机、拼经济、促旅游、暖消费的热潮已席卷全国，各地要想勇立潮头、出新出彩，就应该积极探索符合自身文化特色的发展之路，并且在政策、资金、制度等方面给予必要的支持。</a:t>
            </a:r>
            <a:r>
              <a:rPr lang="zh-CN" altLang="en-US" sz="2400">
                <a:solidFill>
                  <a:srgbClr val="FF0000"/>
                </a:solidFill>
              </a:rPr>
              <a:t>【提出对策】</a:t>
            </a:r>
            <a:r>
              <a:rPr lang="zh-CN" altLang="en-US" sz="2400">
                <a:solidFill>
                  <a:schemeClr val="tx1"/>
                </a:solidFill>
              </a:rPr>
              <a:t>而淄博烧烤的走红与发展，恰是最生动的诠释。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回扣主题】【列举“网红局长”贺娇龙红衣策马带火新疆昭通、影视剧《狂飙》赋能取景地广东江门文旅一路跃进、烧烤成为山东淄博这座历史名城的亮丽名片的例子，说明符合自身文化特色的发展之路，能助力一座城市的经济发展。而后提出对策，各地要想勇立潮头、出新出彩，就应该积极探索符合自身文化特色的发展之路，并且在政策、资金、制度等方面给予必要的支持。段末回扣主题。】  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820420"/>
            <a:ext cx="11160125" cy="5642610"/>
          </a:xfrm>
        </p:spPr>
        <p:txBody>
          <a:bodyPr>
            <a:normAutofit/>
          </a:bodyPr>
          <a:lstStyle/>
          <a:p>
            <a:r>
              <a:rPr lang="zh-CN" altLang="en-US" sz="2000">
                <a:solidFill>
                  <a:schemeClr val="tx1"/>
                </a:solidFill>
              </a:rPr>
              <a:t> </a:t>
            </a:r>
            <a:r>
              <a:rPr lang="zh-CN" altLang="en-US" sz="2400">
                <a:solidFill>
                  <a:schemeClr val="tx1"/>
                </a:solidFill>
              </a:rPr>
              <a:t>静水流深，方能致远。我们乐见各方食客为一道美食赴一座城，也期待有更多城市抢抓发展机遇，做大做强特色文旅产业，从而推动经济高质量发展。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【结尾首先引用名言，静水流深，方能致远。而后回扣主题并号召展望，我们乐见各方食客为一道美食赴一座城，也期待有更多城市抢抓发展机遇，做大做强特色文旅产业，从而推动经济高质量发展。】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282575"/>
            <a:ext cx="11160125" cy="6290945"/>
          </a:xfrm>
        </p:spPr>
        <p:txBody>
          <a:bodyPr>
            <a:normAutofit fontScale="80000"/>
          </a:bodyPr>
          <a:lstStyle/>
          <a:p>
            <a:r>
              <a:rPr lang="zh-CN" altLang="en-US" sz="3400">
                <a:solidFill>
                  <a:srgbClr val="FF0000"/>
                </a:solidFill>
                <a:highlight>
                  <a:srgbClr val="00FF00"/>
                </a:highlight>
              </a:rPr>
              <a:t>六 话题材料活用</a:t>
            </a:r>
            <a:endParaRPr lang="zh-CN" altLang="en-US" sz="3400">
              <a:solidFill>
                <a:srgbClr val="FF0000"/>
              </a:solidFill>
              <a:highlight>
                <a:srgbClr val="00FF00"/>
              </a:highlight>
            </a:endParaRPr>
          </a:p>
          <a:p>
            <a:r>
              <a:rPr lang="zh-CN" altLang="en-US" sz="2400">
                <a:solidFill>
                  <a:srgbClr val="7030A0"/>
                </a:solidFill>
              </a:rPr>
              <a:t>上述相关素材，可否用于下面的作文题中，做论据？</a:t>
            </a:r>
            <a:endParaRPr lang="zh-CN" altLang="en-US" sz="240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altLang="zh-CN" sz="2400">
                <a:solidFill>
                  <a:schemeClr val="tx1"/>
                </a:solidFill>
              </a:rPr>
              <a:t>                                            </a:t>
            </a:r>
            <a:r>
              <a:rPr lang="en-US" altLang="zh-CN" sz="2400">
                <a:solidFill>
                  <a:srgbClr val="7030A0"/>
                </a:solidFill>
              </a:rPr>
              <a:t>  </a:t>
            </a:r>
            <a:r>
              <a:rPr lang="zh-CN" altLang="en-US" sz="2400">
                <a:solidFill>
                  <a:srgbClr val="7030A0"/>
                </a:solidFill>
              </a:rPr>
              <a:t>——学会素材的灵活运用。</a:t>
            </a:r>
            <a:endParaRPr lang="zh-CN" altLang="en-US" sz="2400">
              <a:solidFill>
                <a:srgbClr val="7030A0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阅读下面的材料，根据要求写作。（60分）</a:t>
            </a:r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材料一</a:t>
            </a:r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站在海边眺望远处驶来的船只时，我们总是先看到桅杆，再看到船的一部分，最后看到全部船体。</a:t>
            </a:r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材料二</a:t>
            </a:r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当桅杆顶刚刚露出的时候，就能看出这是要发展成为大量的普遍的东西，并能掌握住它。(毛泽东)</a:t>
            </a:r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“看桅杆”给你怎样的思考和启发?请联系社会现实或结合自己的成长体验，写一篇文章。</a:t>
            </a:r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chemeClr val="tx1"/>
                </a:solidFill>
              </a:rPr>
              <a:t>要求结合材料，选好角度，确定立意，明确文体，自拟标题；不得抄袭，不得泄露个人信息；不少于800字</a:t>
            </a:r>
            <a:endParaRPr lang="zh-CN" altLang="en-US" sz="2400">
              <a:solidFill>
                <a:schemeClr val="tx1"/>
              </a:solidFill>
            </a:endParaRPr>
          </a:p>
        </p:txBody>
      </p:sp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706100" y="11010900"/>
            <a:ext cx="368300" cy="266700"/>
          </a:xfrm>
          <a:prstGeom prst="cube">
            <a:avLst/>
          </a:prstGeom>
        </p:spPr>
      </p:pic>
    </p:spTree>
    <p:custDataLst>
      <p:tags r:id="rId4"/>
    </p:custData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/>
          <p:nvPr>
            <p:ph idx="1"/>
          </p:nvPr>
        </p:nvSpPr>
        <p:spPr>
          <a:xfrm>
            <a:off x="497205" y="527050"/>
            <a:ext cx="10999470" cy="5499100"/>
          </a:xfrm>
        </p:spPr>
        <p:txBody>
          <a:bodyPr>
            <a:normAutofit lnSpcReduction="20000"/>
          </a:bodyPr>
          <a:lstStyle/>
          <a:p>
            <a:r>
              <a:rPr lang="zh-CN" altLang="en-US" sz="2400"/>
              <a:t>“上车空着手，下车兜着走！”近日，“淄博烧烤” 火出圈，不少人特意坐高铁到山东淄博撸串。多名网友晒出的视频显示，走进“烧烤专列”，不仅遇到淄博高青县、沂源县文旅局长亲自服务，还受到了“疯狂投喂”，拿到了沂源苹果、文创书签、雪糕等当地礼品。烧烤带火了一座城。近期，当地政府的跟进借势营销，如推出“烧烤专列”，给外地来的游客“投喂”特产礼品等，无疑再次拉满了外界对它的好感度。把烧烤做成火热的美食IP，并成功火出圈，山东淄博无疑为城市文旅发展提供了一个极佳的示范样板。</a:t>
            </a:r>
            <a:endParaRPr lang="zh-CN" altLang="en-US" sz="2400"/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/>
          <p:nvPr>
            <p:ph idx="1"/>
          </p:nvPr>
        </p:nvSpPr>
        <p:spPr>
          <a:xfrm>
            <a:off x="678815" y="628650"/>
            <a:ext cx="10259695" cy="56210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zh-CN" altLang="en-US" sz="2800">
              <a:solidFill>
                <a:srgbClr val="FF0000"/>
              </a:solidFill>
            </a:endParaRPr>
          </a:p>
          <a:p>
            <a:r>
              <a:rPr lang="zh-CN" altLang="en-US" sz="2800">
                <a:solidFill>
                  <a:srgbClr val="FF0000"/>
                </a:solidFill>
                <a:highlight>
                  <a:srgbClr val="FFFF00"/>
                </a:highlight>
              </a:rPr>
              <a:t>二 主题角度</a:t>
            </a:r>
            <a:endParaRPr lang="zh-CN" altLang="en-US" sz="280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zh-CN" altLang="en-US" sz="2800"/>
              <a:t>城市底蕴     消费复苏   美 食文化    城市格局    创新发展 </a:t>
            </a:r>
            <a:endParaRPr lang="zh-CN" altLang="en-US" sz="2800"/>
          </a:p>
          <a:p>
            <a:r>
              <a:rPr lang="zh-CN" altLang="en-US" sz="2800"/>
              <a:t>破圈与出圈    开“卷”与拼搏   形式与内容    流量与留量 </a:t>
            </a:r>
            <a:endParaRPr lang="zh-CN" altLang="en-US" sz="2800"/>
          </a:p>
          <a:p>
            <a:r>
              <a:rPr lang="zh-CN" altLang="en-US" sz="2800"/>
              <a:t> 质量与服务    管理与提升       文化与创新     作秀与真功</a:t>
            </a:r>
            <a:endParaRPr lang="zh-CN" altLang="en-US" sz="2800"/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/>
          <p:nvPr>
            <p:ph idx="1"/>
          </p:nvPr>
        </p:nvSpPr>
        <p:spPr>
          <a:xfrm>
            <a:off x="678815" y="628650"/>
            <a:ext cx="10259695" cy="5621020"/>
          </a:xfrm>
        </p:spPr>
        <p:txBody>
          <a:bodyPr>
            <a:normAutofit lnSpcReduction="20000"/>
          </a:bodyPr>
          <a:lstStyle/>
          <a:p>
            <a:r>
              <a:rPr lang="zh-CN" altLang="en-US" sz="2800">
                <a:solidFill>
                  <a:srgbClr val="FF0000"/>
                </a:solidFill>
                <a:highlight>
                  <a:srgbClr val="FFFF00"/>
                </a:highlight>
              </a:rPr>
              <a:t>三 多角度写作示例</a:t>
            </a:r>
            <a:endParaRPr lang="zh-CN" altLang="en-US" sz="280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zh-CN" altLang="en-US" sz="2800">
                <a:solidFill>
                  <a:srgbClr val="FF0000"/>
                </a:solidFill>
                <a:highlight>
                  <a:srgbClr val="00FF00"/>
                </a:highlight>
              </a:rPr>
              <a:t> 观点一：唯有特色，才能深得人心  </a:t>
            </a:r>
            <a:endParaRPr lang="zh-CN" altLang="en-US" sz="2800">
              <a:solidFill>
                <a:srgbClr val="FF0000"/>
              </a:solidFill>
              <a:highlight>
                <a:srgbClr val="00FF00"/>
              </a:highlight>
            </a:endParaRPr>
          </a:p>
          <a:p>
            <a:r>
              <a:rPr lang="zh-CN" altLang="en-US" sz="2800">
                <a:solidFill>
                  <a:srgbClr val="FF0000"/>
                </a:solidFill>
              </a:rPr>
              <a:t>示例：</a:t>
            </a:r>
            <a:r>
              <a:rPr lang="zh-CN" altLang="en-US" sz="2800"/>
              <a:t>这段时间，淄博烧烤火了，吸引了全国游客前去打卡，相关话题连续登上热搜，一夜之间，淄博烧烤成为妥妥的顶流。明明全国各大烧烤皆有特色，为何唯独淄博烧烤能突破重围？仔细观察，其实不难发现，淄博烧烤火出圈的秘密有两个字：特色。凭着“烤炉+小饼+蘸料+大葱”的烧烤灵魂“四件套”，淄博烧烤从就餐仪式到搭配风味，都是独一份的。“小饼卷一切”的独特组合，深深吸引着碳水爱好者的胃。唯有特色，才能与众不同；唯有特色，才能让人印象深刻。 </a:t>
            </a:r>
            <a:endParaRPr lang="zh-CN" altLang="en-US" sz="2800"/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607060"/>
            <a:ext cx="11160125" cy="5642610"/>
          </a:xfrm>
        </p:spPr>
        <p:txBody>
          <a:bodyPr>
            <a:normAutofit/>
          </a:bodyPr>
          <a:lstStyle/>
          <a:p>
            <a:pPr algn="l">
              <a:buClrTx/>
              <a:buSzTx/>
            </a:pPr>
            <a:r>
              <a:rPr lang="zh-CN" altLang="en-US" sz="2800">
                <a:solidFill>
                  <a:srgbClr val="FF0000"/>
                </a:solidFill>
                <a:highlight>
                  <a:srgbClr val="00FF00"/>
                </a:highlight>
              </a:rPr>
              <a:t>观点二：凡事预则立，不预则废</a:t>
            </a:r>
            <a:endParaRPr lang="zh-CN" altLang="en-US" sz="2800">
              <a:solidFill>
                <a:srgbClr val="FF0000"/>
              </a:solidFill>
              <a:highlight>
                <a:srgbClr val="00FF00"/>
              </a:highlight>
            </a:endParaRPr>
          </a:p>
          <a:p>
            <a:r>
              <a:rPr lang="zh-CN" altLang="en-US" sz="2800">
                <a:solidFill>
                  <a:srgbClr val="FF0000"/>
                </a:solidFill>
              </a:rPr>
              <a:t> 示例：</a:t>
            </a:r>
            <a:r>
              <a:rPr lang="zh-CN" altLang="en-US" sz="2800">
                <a:solidFill>
                  <a:schemeClr val="tx1"/>
                </a:solidFill>
              </a:rPr>
              <a:t>从最初“淄博烧烤”进入人们的视野，到一步一步刷爆网络，淄博一直在进行着预判和跟进。求职就业青年免费入住青年驿站，开通烧烤专列，定制公交专线，安排专门的“烧烤志愿者”对接游客……围绕“淄博烧烤”将相应的服务和配套措施持续完善争取最佳的社会效益。不断出台的新措施、新服务、新办法见证着淄博的广大干部群众在这场“特别考试”中的智慧和诚意。 </a:t>
            </a:r>
            <a:endParaRPr lang="zh-CN" altLang="en-US" sz="28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607060"/>
            <a:ext cx="11160125" cy="5642610"/>
          </a:xfrm>
        </p:spPr>
        <p:txBody>
          <a:bodyPr>
            <a:normAutofit fontScale="90000" lnSpcReduction="20000"/>
          </a:bodyPr>
          <a:lstStyle/>
          <a:p>
            <a:pPr algn="l">
              <a:buClrTx/>
              <a:buSzTx/>
            </a:pPr>
            <a:r>
              <a:rPr lang="zh-CN" altLang="en-US" sz="2800">
                <a:solidFill>
                  <a:srgbClr val="FF0000"/>
                </a:solidFill>
                <a:highlight>
                  <a:srgbClr val="00FF00"/>
                </a:highlight>
              </a:rPr>
              <a:t>观点三：淄博烧烤爆火，离不开游客和旅游城市“双向奔赴”  </a:t>
            </a:r>
            <a:endParaRPr lang="zh-CN" altLang="en-US" sz="2800">
              <a:solidFill>
                <a:srgbClr val="FF0000"/>
              </a:solidFill>
              <a:highlight>
                <a:srgbClr val="00FF00"/>
              </a:highlight>
            </a:endParaRPr>
          </a:p>
          <a:p>
            <a:r>
              <a:rPr lang="zh-CN" altLang="en-US" sz="2800">
                <a:solidFill>
                  <a:srgbClr val="FF0000"/>
                </a:solidFill>
              </a:rPr>
              <a:t>示例：</a:t>
            </a:r>
            <a:r>
              <a:rPr lang="zh-CN" altLang="en-US" sz="2800">
                <a:solidFill>
                  <a:schemeClr val="tx1"/>
                </a:solidFill>
              </a:rPr>
              <a:t>配套服务要“有心”，方能实现游客和旅游城市“双向奔赴”。人和人之间想要和谐相处，离不开尊重、温暖和体贴。一座城市和游客之间想要和谐相处，同意离不开尊重、温暖和体贴。淄博烧烤的爆火，让淄博短短一个周末便迎来了10万多名游客。如此巨大的人流量，也没有让这座城市“手忙脚乱”，相反，为针对游客多元化消费需求，让游客玩得放心，淄博有关部门开展社会治安、食品和消防安全等方面行动；为促进有序竞争，商家成立行业自律联盟；为方便游客更好地品尝烧烤美味，有关部门“量身定制”了烧烤公交专线、烧烤地图、烧烤节……淄博方面推行“保姆式”配套服务，满足了游客多元化消费需求，让人感受到城市把游客当“自家人”的真诚，为淄博烧烤走红添了“一把火”。 </a:t>
            </a:r>
            <a:endParaRPr lang="zh-CN" altLang="en-US" sz="28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607060"/>
            <a:ext cx="11160125" cy="5642610"/>
          </a:xfrm>
        </p:spPr>
        <p:txBody>
          <a:bodyPr>
            <a:normAutofit lnSpcReduction="20000"/>
          </a:bodyPr>
          <a:lstStyle/>
          <a:p>
            <a:pPr algn="l">
              <a:buClrTx/>
              <a:buSzTx/>
            </a:pPr>
            <a:r>
              <a:rPr lang="zh-CN" altLang="en-US" sz="2800">
                <a:solidFill>
                  <a:srgbClr val="FF0000"/>
                </a:solidFill>
                <a:highlight>
                  <a:srgbClr val="00FF00"/>
                </a:highlight>
              </a:rPr>
              <a:t>观点四：努力抓住风口寻求突破，把劲儿都使在细节上 </a:t>
            </a:r>
            <a:endParaRPr lang="zh-CN" altLang="en-US" sz="2800">
              <a:solidFill>
                <a:srgbClr val="FF0000"/>
              </a:solidFill>
              <a:highlight>
                <a:srgbClr val="00FF00"/>
              </a:highlight>
            </a:endParaRPr>
          </a:p>
          <a:p>
            <a:r>
              <a:rPr lang="zh-CN" altLang="en-US" sz="2800">
                <a:solidFill>
                  <a:srgbClr val="FF0000"/>
                </a:solidFill>
              </a:rPr>
              <a:t> 示例：</a:t>
            </a:r>
            <a:r>
              <a:rPr lang="zh-CN" altLang="en-US" sz="2800">
                <a:solidFill>
                  <a:schemeClr val="tx1"/>
                </a:solidFill>
              </a:rPr>
              <a:t>当大波流量从天而降时，能不能接得住才真正考验功力。淄博烧烤火了后，当地政府反应很快，推出了“吃住行游”一系列措施：严查出租车司机宰客；高铁票可以免费换景区门票；旅游专列上给游客准备了礼物和城市介绍手册；举办淄博烧烤“金炉奖”，给参加的烧烤店定向发放25万元消费券……层层递进、环环相扣，这便是淄博烧烤热度不减、持续升温的秘诀，也是从网红现象到网红品牌IP打造过程中相关部门的教科书式反应。努力抓住风口寻求突破，从而被全国人民认可，相信淄博给很多城市都上了一课，真正的创文明城市不只是干净、整洁，更是烟火气里的繁华与活力。 </a:t>
            </a:r>
            <a:endParaRPr lang="zh-CN" altLang="en-US" sz="28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7195" y="607060"/>
            <a:ext cx="11160125" cy="5642610"/>
          </a:xfrm>
        </p:spPr>
        <p:txBody>
          <a:bodyPr>
            <a:normAutofit/>
          </a:bodyPr>
          <a:lstStyle/>
          <a:p>
            <a:pPr algn="l">
              <a:buClrTx/>
              <a:buSzTx/>
            </a:pPr>
            <a:r>
              <a:rPr lang="zh-CN" altLang="en-US" sz="2800">
                <a:solidFill>
                  <a:srgbClr val="FF0000"/>
                </a:solidFill>
                <a:highlight>
                  <a:srgbClr val="00FF00"/>
                </a:highlight>
              </a:rPr>
              <a:t>观点五：网红城市如何“长红”？提高软、硬实力是前提  </a:t>
            </a:r>
            <a:endParaRPr lang="zh-CN" altLang="en-US" sz="2800">
              <a:solidFill>
                <a:srgbClr val="FF0000"/>
              </a:solidFill>
              <a:highlight>
                <a:srgbClr val="00FF00"/>
              </a:highlight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示例：</a:t>
            </a:r>
            <a:r>
              <a:rPr lang="zh-CN" altLang="en-US" sz="2400">
                <a:solidFill>
                  <a:schemeClr val="tx1"/>
                </a:solidFill>
              </a:rPr>
              <a:t>网络流量难以预测，游客心态也可能瞬息万变，一座网红城市，如果要红得长久、守住流量，把线上流量转化为现实红利，得形成高质量的发展模式。淄博烧烤想长长久久地火下去也还要面临不少挑战，但万变不离其宗的还是要提高软、硬实力，配套设施和公共服务要到位，还需要在城市发展的各个环节，特别是旅游升级换代上做更细致的工作，通过新技术、新管理、新运营的系统建设，不断增强游客的体验感、参与感及融入感。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custom20205176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SHOW_EDIT_AREA_INDICATION" val="1"/>
  <p:tag name="KSO_WM_UNIT_TYPE" val="a"/>
  <p:tag name="KSO_WM_UNIT_VALUE" val="28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custom20205176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SHOW_EDIT_AREA_INDICATION" val="1"/>
  <p:tag name="KSO_WM_UNIT_TYPE" val="b"/>
  <p:tag name="KSO_WM_UNIT_VALUE" val="111"/>
</p:tagLst>
</file>

<file path=ppt/tags/tag65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zQ4ZmVlNmY2ZTAyNzc0M2QxMDFiOTJjNjMxZmE1YzIifQ=="/>
  <p:tag name="KSO_WPP_MARK_KEY" val="405509b3-a3a6-4825-82d8-7a31f508c0b0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71</Paragraphs>
  <Slides>22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baseType="lpstr" size="29">
      <vt:lpstr>Arial</vt:lpstr>
      <vt:lpstr>微软雅黑</vt:lpstr>
      <vt:lpstr>Wingdings</vt:lpstr>
      <vt:lpstr>等线</vt:lpstr>
      <vt:lpstr>宋体</vt:lpstr>
      <vt:lpstr>楷体</vt:lpstr>
      <vt:lpstr>Office 主题​​</vt:lpstr>
      <vt:lpstr>2023高考作文热点素材运用示例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2023-05-07T21:34:36.959</cp:lastPrinted>
  <dcterms:created xsi:type="dcterms:W3CDTF">2023-05-07T21:34:36Z</dcterms:created>
  <dcterms:modified xsi:type="dcterms:W3CDTF">2023-05-07T13:34:37Z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